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8" r:id="rId2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8" Type="http://schemas.openxmlformats.org/officeDocument/2006/relationships/slide" Target="slides/slide13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AB3DF50-CAA9-6DC8-4ACA-B78E71C2F7F7}"/>
              </a:ext>
            </a:extLst>
          </p:cNvPr>
          <p:cNvSpPr>
            <a:spLocks noGrp="1" noChangeArrowheads="1"/>
          </p:cNvSpPr>
          <p:nvPr>
            <p:ph type="sldNum" sz="quarter" idx="5"/>
          </p:nvPr>
        </p:nvSpPr>
        <p:spPr>
          <a:ln/>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F465B08-669F-4CCD-9B71-378F03252C56}"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1863" rtl="0" eaLnBrk="1" fontAlgn="base" latinLnBrk="0" hangingPunct="1">
                <a:lnSpc>
                  <a:spcPct val="100000"/>
                </a:lnSpc>
                <a:spcBef>
                  <a:spcPct val="0"/>
                </a:spcBef>
                <a:spcAft>
                  <a:spcPct val="0"/>
                </a:spcAft>
                <a:buClrTx/>
                <a:buSzTx/>
                <a:buFontTx/>
                <a:buNone/>
                <a:tabLst/>
                <a:defRPr/>
              </a:pPr>
              <a:t>132</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146" name="Rectangle 2">
            <a:extLst>
              <a:ext uri="{FF2B5EF4-FFF2-40B4-BE49-F238E27FC236}">
                <a16:creationId xmlns:a16="http://schemas.microsoft.com/office/drawing/2014/main" id="{C2980AAB-4C1F-17F2-4D4F-FB9EB94E1D8D}"/>
              </a:ext>
            </a:extLst>
          </p:cNvPr>
          <p:cNvSpPr>
            <a:spLocks noRot="1" noChangeArrowheads="1" noTextEdit="1"/>
          </p:cNvSpPr>
          <p:nvPr>
            <p:ph type="sldImg"/>
          </p:nvPr>
        </p:nvSpPr>
        <p:spPr>
          <a:ln/>
        </p:spPr>
      </p:sp>
      <p:sp>
        <p:nvSpPr>
          <p:cNvPr id="6147" name="Rectangle 3">
            <a:extLst>
              <a:ext uri="{FF2B5EF4-FFF2-40B4-BE49-F238E27FC236}">
                <a16:creationId xmlns:a16="http://schemas.microsoft.com/office/drawing/2014/main" id="{A8F9BE06-9387-48A8-5B0A-FFEB8DD7789C}"/>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15.xml"/><Relationship Id="rId2" Type="http://schemas.openxmlformats.org/officeDocument/2006/relationships/notesSlide" Target="../notesSlides/notesSlide64.xml"/><Relationship Id="rId3" Type="http://schemas.openxmlformats.org/officeDocument/2006/relationships/image" Target="../media/image268.wmf"/><Relationship Id="rId4" Type="http://schemas.openxmlformats.org/officeDocument/2006/relationships/image" Target="../media/image269.jpeg"/><Relationship Id="rId5" Type="http://schemas.openxmlformats.org/officeDocument/2006/relationships/image" Target="../media/image270.jpeg"/><Relationship Id="rId6" Type="http://schemas.openxmlformats.org/officeDocument/2006/relationships/image" Target="../media/image271.jpeg"/><Relationship Id="rId7" Type="http://schemas.openxmlformats.org/officeDocument/2006/relationships/image" Target="../media/image272.jpeg"/><Relationship Id="rId8" Type="http://schemas.openxmlformats.org/officeDocument/2006/relationships/image" Target="../media/image273.jpeg"/><Relationship Id="rId9" Type="http://schemas.openxmlformats.org/officeDocument/2006/relationships/image" Target="../media/image274.jpeg"/><Relationship Id="rId10" Type="http://schemas.openxmlformats.org/officeDocument/2006/relationships/image" Target="../media/image275.png"/><Relationship Id="rId11" Type="http://schemas.openxmlformats.org/officeDocument/2006/relationships/hyperlink" Target="file:///I:\Presentations\Documents%20and%20Settings\LAVER\Desktop\acronym.ppt" TargetMode="External"/><Relationship Id="rId12" Type="http://schemas.openxmlformats.org/officeDocument/2006/relationships/image" Target="../media/image123.wmf"/></Relationships>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6" name="Rectangle 304">
            <a:extLst>
              <a:ext uri="{FF2B5EF4-FFF2-40B4-BE49-F238E27FC236}">
                <a16:creationId xmlns:a16="http://schemas.microsoft.com/office/drawing/2014/main" id="{19CABA10-3BFD-4194-200F-223D9043E173}"/>
              </a:ext>
            </a:extLst>
          </p:cNvPr>
          <p:cNvSpPr>
            <a:spLocks noChangeArrowheads="1"/>
          </p:cNvSpPr>
          <p:nvPr/>
        </p:nvSpPr>
        <p:spPr bwMode="auto">
          <a:xfrm>
            <a:off x="6934200" y="4800600"/>
            <a:ext cx="2057400" cy="19050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5" name="Rectangle 303">
            <a:extLst>
              <a:ext uri="{FF2B5EF4-FFF2-40B4-BE49-F238E27FC236}">
                <a16:creationId xmlns:a16="http://schemas.microsoft.com/office/drawing/2014/main" id="{4B7271AB-9A34-9276-3035-2A9308265298}"/>
              </a:ext>
            </a:extLst>
          </p:cNvPr>
          <p:cNvSpPr>
            <a:spLocks noChangeArrowheads="1"/>
          </p:cNvSpPr>
          <p:nvPr/>
        </p:nvSpPr>
        <p:spPr bwMode="auto">
          <a:xfrm>
            <a:off x="6934200" y="3048000"/>
            <a:ext cx="2057400" cy="16002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4" name="Rectangle 302">
            <a:extLst>
              <a:ext uri="{FF2B5EF4-FFF2-40B4-BE49-F238E27FC236}">
                <a16:creationId xmlns:a16="http://schemas.microsoft.com/office/drawing/2014/main" id="{8B3B53F7-36BC-E63C-18D2-29E2CB674912}"/>
              </a:ext>
            </a:extLst>
          </p:cNvPr>
          <p:cNvSpPr>
            <a:spLocks noChangeArrowheads="1"/>
          </p:cNvSpPr>
          <p:nvPr/>
        </p:nvSpPr>
        <p:spPr bwMode="auto">
          <a:xfrm>
            <a:off x="6934200" y="762000"/>
            <a:ext cx="2057400" cy="21336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3" name="Rectangle 301">
            <a:extLst>
              <a:ext uri="{FF2B5EF4-FFF2-40B4-BE49-F238E27FC236}">
                <a16:creationId xmlns:a16="http://schemas.microsoft.com/office/drawing/2014/main" id="{2D3EC5E0-9ED6-0801-48B4-31F706B3D1A4}"/>
              </a:ext>
            </a:extLst>
          </p:cNvPr>
          <p:cNvSpPr>
            <a:spLocks noChangeArrowheads="1"/>
          </p:cNvSpPr>
          <p:nvPr/>
        </p:nvSpPr>
        <p:spPr bwMode="auto">
          <a:xfrm>
            <a:off x="4648200" y="4800600"/>
            <a:ext cx="2057400" cy="19050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2" name="Rectangle 300">
            <a:extLst>
              <a:ext uri="{FF2B5EF4-FFF2-40B4-BE49-F238E27FC236}">
                <a16:creationId xmlns:a16="http://schemas.microsoft.com/office/drawing/2014/main" id="{E6C3DEB7-03D6-5C6E-1F78-C4C5C36D5B8A}"/>
              </a:ext>
            </a:extLst>
          </p:cNvPr>
          <p:cNvSpPr>
            <a:spLocks noChangeArrowheads="1"/>
          </p:cNvSpPr>
          <p:nvPr/>
        </p:nvSpPr>
        <p:spPr bwMode="auto">
          <a:xfrm>
            <a:off x="4648200" y="2667000"/>
            <a:ext cx="2057400" cy="19812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1" name="Rectangle 299">
            <a:extLst>
              <a:ext uri="{FF2B5EF4-FFF2-40B4-BE49-F238E27FC236}">
                <a16:creationId xmlns:a16="http://schemas.microsoft.com/office/drawing/2014/main" id="{3762C4E7-237E-B304-CDC0-8C51A072D4BA}"/>
              </a:ext>
            </a:extLst>
          </p:cNvPr>
          <p:cNvSpPr>
            <a:spLocks noChangeArrowheads="1"/>
          </p:cNvSpPr>
          <p:nvPr/>
        </p:nvSpPr>
        <p:spPr bwMode="auto">
          <a:xfrm>
            <a:off x="4648200" y="762000"/>
            <a:ext cx="2057400" cy="17526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9" name="Rectangle 297">
            <a:extLst>
              <a:ext uri="{FF2B5EF4-FFF2-40B4-BE49-F238E27FC236}">
                <a16:creationId xmlns:a16="http://schemas.microsoft.com/office/drawing/2014/main" id="{6A5826BC-0522-23AE-A669-6D646BF6D6DE}"/>
              </a:ext>
            </a:extLst>
          </p:cNvPr>
          <p:cNvSpPr>
            <a:spLocks noChangeArrowheads="1"/>
          </p:cNvSpPr>
          <p:nvPr/>
        </p:nvSpPr>
        <p:spPr bwMode="auto">
          <a:xfrm>
            <a:off x="2362200" y="4419600"/>
            <a:ext cx="2057400" cy="22860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8" name="Rectangle 296">
            <a:extLst>
              <a:ext uri="{FF2B5EF4-FFF2-40B4-BE49-F238E27FC236}">
                <a16:creationId xmlns:a16="http://schemas.microsoft.com/office/drawing/2014/main" id="{6CEA6E86-A597-FFB5-FF6D-397C98F93996}"/>
              </a:ext>
            </a:extLst>
          </p:cNvPr>
          <p:cNvSpPr>
            <a:spLocks noChangeArrowheads="1"/>
          </p:cNvSpPr>
          <p:nvPr/>
        </p:nvSpPr>
        <p:spPr bwMode="auto">
          <a:xfrm>
            <a:off x="2362200" y="762000"/>
            <a:ext cx="2057400" cy="35052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7" name="Rectangle 295">
            <a:extLst>
              <a:ext uri="{FF2B5EF4-FFF2-40B4-BE49-F238E27FC236}">
                <a16:creationId xmlns:a16="http://schemas.microsoft.com/office/drawing/2014/main" id="{2A770A1A-D517-6A52-CA58-9116CAD5670F}"/>
              </a:ext>
            </a:extLst>
          </p:cNvPr>
          <p:cNvSpPr>
            <a:spLocks noChangeArrowheads="1"/>
          </p:cNvSpPr>
          <p:nvPr/>
        </p:nvSpPr>
        <p:spPr bwMode="auto">
          <a:xfrm>
            <a:off x="152400" y="4419600"/>
            <a:ext cx="2057400" cy="22860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6" name="Rectangle 294">
            <a:extLst>
              <a:ext uri="{FF2B5EF4-FFF2-40B4-BE49-F238E27FC236}">
                <a16:creationId xmlns:a16="http://schemas.microsoft.com/office/drawing/2014/main" id="{A6622D27-E58F-67D2-BE32-CAAF00BF423F}"/>
              </a:ext>
            </a:extLst>
          </p:cNvPr>
          <p:cNvSpPr>
            <a:spLocks noChangeArrowheads="1"/>
          </p:cNvSpPr>
          <p:nvPr/>
        </p:nvSpPr>
        <p:spPr bwMode="auto">
          <a:xfrm>
            <a:off x="152400" y="2133600"/>
            <a:ext cx="2057400" cy="21336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65" name="Rectangle 293">
            <a:extLst>
              <a:ext uri="{FF2B5EF4-FFF2-40B4-BE49-F238E27FC236}">
                <a16:creationId xmlns:a16="http://schemas.microsoft.com/office/drawing/2014/main" id="{F110278C-1D91-33CF-C990-A4D904B5405B}"/>
              </a:ext>
            </a:extLst>
          </p:cNvPr>
          <p:cNvSpPr>
            <a:spLocks noChangeArrowheads="1"/>
          </p:cNvSpPr>
          <p:nvPr/>
        </p:nvSpPr>
        <p:spPr bwMode="auto">
          <a:xfrm>
            <a:off x="152400" y="762000"/>
            <a:ext cx="2057400" cy="1219200"/>
          </a:xfrm>
          <a:prstGeom prst="rect">
            <a:avLst/>
          </a:prstGeom>
          <a:solidFill>
            <a:srgbClr val="CCFFFF"/>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74" name="Rectangle 2">
            <a:extLst>
              <a:ext uri="{FF2B5EF4-FFF2-40B4-BE49-F238E27FC236}">
                <a16:creationId xmlns:a16="http://schemas.microsoft.com/office/drawing/2014/main" id="{B69BB08D-7D88-ABE0-FAB2-5742C26ECAC6}"/>
              </a:ext>
            </a:extLst>
          </p:cNvPr>
          <p:cNvSpPr>
            <a:spLocks noChangeArrowheads="1"/>
          </p:cNvSpPr>
          <p:nvPr/>
        </p:nvSpPr>
        <p:spPr bwMode="auto">
          <a:xfrm>
            <a:off x="1676400" y="381000"/>
            <a:ext cx="6096000" cy="9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9091" rIns="18181" bIns="9091">
            <a:spAutoFit/>
          </a:bodyPr>
          <a:lstStyle>
            <a:lvl1pPr defTabSz="182563">
              <a:defRPr>
                <a:solidFill>
                  <a:schemeClr val="tx1"/>
                </a:solidFill>
                <a:latin typeface="Arial" panose="020B0604020202020204" pitchFamily="34" charset="0"/>
              </a:defRPr>
            </a:lvl1pPr>
            <a:lvl2pPr marL="90488" defTabSz="182563">
              <a:defRPr>
                <a:solidFill>
                  <a:schemeClr val="tx1"/>
                </a:solidFill>
                <a:latin typeface="Arial" panose="020B0604020202020204" pitchFamily="34" charset="0"/>
              </a:defRPr>
            </a:lvl2pPr>
            <a:lvl3pPr marL="182563" defTabSz="182563">
              <a:defRPr>
                <a:solidFill>
                  <a:schemeClr val="tx1"/>
                </a:solidFill>
                <a:latin typeface="Arial" panose="020B0604020202020204" pitchFamily="34" charset="0"/>
              </a:defRPr>
            </a:lvl3pPr>
            <a:lvl4pPr marL="273050" defTabSz="182563">
              <a:defRPr>
                <a:solidFill>
                  <a:schemeClr val="tx1"/>
                </a:solidFill>
                <a:latin typeface="Arial" panose="020B0604020202020204" pitchFamily="34" charset="0"/>
              </a:defRPr>
            </a:lvl4pPr>
            <a:lvl5pPr marL="363538" defTabSz="182563">
              <a:defRPr>
                <a:solidFill>
                  <a:schemeClr val="tx1"/>
                </a:solidFill>
                <a:latin typeface="Arial" panose="020B0604020202020204" pitchFamily="34" charset="0"/>
              </a:defRPr>
            </a:lvl5pPr>
            <a:lvl6pPr marL="820738" defTabSz="182563" fontAlgn="base">
              <a:spcBef>
                <a:spcPct val="0"/>
              </a:spcBef>
              <a:spcAft>
                <a:spcPct val="0"/>
              </a:spcAft>
              <a:defRPr>
                <a:solidFill>
                  <a:schemeClr val="tx1"/>
                </a:solidFill>
                <a:latin typeface="Arial" panose="020B0604020202020204" pitchFamily="34" charset="0"/>
              </a:defRPr>
            </a:lvl6pPr>
            <a:lvl7pPr marL="1277938" defTabSz="182563" fontAlgn="base">
              <a:spcBef>
                <a:spcPct val="0"/>
              </a:spcBef>
              <a:spcAft>
                <a:spcPct val="0"/>
              </a:spcAft>
              <a:defRPr>
                <a:solidFill>
                  <a:schemeClr val="tx1"/>
                </a:solidFill>
                <a:latin typeface="Arial" panose="020B0604020202020204" pitchFamily="34" charset="0"/>
              </a:defRPr>
            </a:lvl7pPr>
            <a:lvl8pPr marL="1735138" defTabSz="182563" fontAlgn="base">
              <a:spcBef>
                <a:spcPct val="0"/>
              </a:spcBef>
              <a:spcAft>
                <a:spcPct val="0"/>
              </a:spcAft>
              <a:defRPr>
                <a:solidFill>
                  <a:schemeClr val="tx1"/>
                </a:solidFill>
                <a:latin typeface="Arial" panose="020B0604020202020204" pitchFamily="34" charset="0"/>
              </a:defRPr>
            </a:lvl8pPr>
            <a:lvl9pPr marL="2192338" defTabSz="182563" fontAlgn="base">
              <a:spcBef>
                <a:spcPct val="0"/>
              </a:spcBef>
              <a:spcAft>
                <a:spcPct val="0"/>
              </a:spcAft>
              <a:defRPr>
                <a:solidFill>
                  <a:schemeClr val="tx1"/>
                </a:solidFill>
                <a:latin typeface="Arial" panose="020B0604020202020204" pitchFamily="34" charset="0"/>
              </a:defRPr>
            </a:lvl9pPr>
          </a:lstStyle>
          <a:p>
            <a:pPr marL="0" marR="0" lvl="0" indent="0" algn="ctr" defTabSz="182563" rtl="0" eaLnBrk="1" fontAlgn="base" latinLnBrk="0" hangingPunct="1">
              <a:lnSpc>
                <a:spcPct val="70000"/>
              </a:lnSpc>
              <a:spcBef>
                <a:spcPct val="50000"/>
              </a:spcBef>
              <a:spcAft>
                <a:spcPct val="0"/>
              </a:spcAft>
              <a:buClrTx/>
              <a:buSzTx/>
              <a:buFontTx/>
              <a:buNone/>
              <a:tabLst/>
              <a:defRPr/>
            </a:pPr>
            <a:endParaRPr kumimoji="0" lang="zh-CN" altLang="zh-CN" sz="7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75" name="Text Box 3">
            <a:extLst>
              <a:ext uri="{FF2B5EF4-FFF2-40B4-BE49-F238E27FC236}">
                <a16:creationId xmlns:a16="http://schemas.microsoft.com/office/drawing/2014/main" id="{285BC124-3A39-617D-9F5E-7257F37D10ED}"/>
              </a:ext>
            </a:extLst>
          </p:cNvPr>
          <p:cNvSpPr txBox="1">
            <a:spLocks noChangeArrowheads="1"/>
          </p:cNvSpPr>
          <p:nvPr/>
        </p:nvSpPr>
        <p:spPr bwMode="auto">
          <a:xfrm>
            <a:off x="228600" y="782638"/>
            <a:ext cx="1981200" cy="111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742950" indent="-342900" defTabSz="182563">
              <a:defRPr>
                <a:solidFill>
                  <a:schemeClr val="tx1"/>
                </a:solidFill>
                <a:latin typeface="Arial" panose="020B0604020202020204" pitchFamily="34" charset="0"/>
              </a:defRPr>
            </a:lvl2pPr>
            <a:lvl3pPr marL="1200150" indent="-342900" defTabSz="182563">
              <a:defRPr>
                <a:solidFill>
                  <a:schemeClr val="tx1"/>
                </a:solidFill>
                <a:latin typeface="Arial" panose="020B0604020202020204" pitchFamily="34" charset="0"/>
              </a:defRPr>
            </a:lvl3pPr>
            <a:lvl4pPr marL="1657350" indent="-342900" defTabSz="182563">
              <a:defRPr>
                <a:solidFill>
                  <a:schemeClr val="tx1"/>
                </a:solidFill>
                <a:latin typeface="Arial" panose="020B0604020202020204" pitchFamily="34" charset="0"/>
              </a:defRPr>
            </a:lvl4pPr>
            <a:lvl5pPr marL="2114550" indent="-342900" defTabSz="182563">
              <a:defRPr>
                <a:solidFill>
                  <a:schemeClr val="tx1"/>
                </a:solidFill>
                <a:latin typeface="Arial" panose="020B0604020202020204" pitchFamily="34" charset="0"/>
              </a:defRPr>
            </a:lvl5pPr>
            <a:lvl6pPr marL="2571750" indent="-342900" defTabSz="182563" fontAlgn="base">
              <a:spcBef>
                <a:spcPct val="0"/>
              </a:spcBef>
              <a:spcAft>
                <a:spcPct val="0"/>
              </a:spcAft>
              <a:defRPr>
                <a:solidFill>
                  <a:schemeClr val="tx1"/>
                </a:solidFill>
                <a:latin typeface="Arial" panose="020B0604020202020204" pitchFamily="34" charset="0"/>
              </a:defRPr>
            </a:lvl6pPr>
            <a:lvl7pPr marL="3028950" indent="-342900" defTabSz="182563" fontAlgn="base">
              <a:spcBef>
                <a:spcPct val="0"/>
              </a:spcBef>
              <a:spcAft>
                <a:spcPct val="0"/>
              </a:spcAft>
              <a:defRPr>
                <a:solidFill>
                  <a:schemeClr val="tx1"/>
                </a:solidFill>
                <a:latin typeface="Arial" panose="020B0604020202020204" pitchFamily="34" charset="0"/>
              </a:defRPr>
            </a:lvl7pPr>
            <a:lvl8pPr marL="3486150" indent="-342900" defTabSz="182563" fontAlgn="base">
              <a:spcBef>
                <a:spcPct val="0"/>
              </a:spcBef>
              <a:spcAft>
                <a:spcPct val="0"/>
              </a:spcAft>
              <a:defRPr>
                <a:solidFill>
                  <a:schemeClr val="tx1"/>
                </a:solidFill>
                <a:latin typeface="Arial" panose="020B0604020202020204" pitchFamily="34" charset="0"/>
              </a:defRPr>
            </a:lvl8pPr>
            <a:lvl9pPr marL="3943350" indent="-342900"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5000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  Introduction</a:t>
            </a:r>
          </a:p>
          <a:p>
            <a:pPr marL="0" marR="0" lvl="0" indent="0" algn="l" defTabSz="182563" rtl="0" eaLnBrk="1" fontAlgn="base" latinLnBrk="0" hangingPunct="1">
              <a:lnSpc>
                <a:spcPct val="110000"/>
              </a:lnSpc>
              <a:spcBef>
                <a:spcPct val="5000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Since 1995, the National Environmental Prediction Center (NCEP) has been producing real time ocean analysis and reanalysis using Ocean Data Assimilation System (ODAS, traditionally referred to as RA6) (Ji et al. 1995). The new Global Ocean Data Assimilation System (GODAS) was developed to be the replacement for RA6, and to provide oceanic initial conditions for the global Climate Forecast System (CFS) newly developed at NCEP (Behringer and Xue 2004).</a:t>
            </a:r>
          </a:p>
        </p:txBody>
      </p:sp>
      <p:sp>
        <p:nvSpPr>
          <p:cNvPr id="3078" name="Rectangle 6">
            <a:extLst>
              <a:ext uri="{FF2B5EF4-FFF2-40B4-BE49-F238E27FC236}">
                <a16:creationId xmlns:a16="http://schemas.microsoft.com/office/drawing/2014/main" id="{264DF026-FE93-29E1-C66C-7551A1A83F13}"/>
              </a:ext>
            </a:extLst>
          </p:cNvPr>
          <p:cNvSpPr>
            <a:spLocks noChangeArrowheads="1"/>
          </p:cNvSpPr>
          <p:nvPr/>
        </p:nvSpPr>
        <p:spPr bwMode="auto">
          <a:xfrm>
            <a:off x="2133600" y="80963"/>
            <a:ext cx="4876800" cy="561975"/>
          </a:xfrm>
          <a:prstGeom prst="rect">
            <a:avLst/>
          </a:prstGeom>
          <a:noFill/>
          <a:ln>
            <a:noFill/>
          </a:ln>
          <a:effectLst/>
          <a:extLst>
            <a:ext uri="{909E8E84-426E-40DD-AFC4-6F175D3DCCD1}">
              <a14:hiddenFill xmlns:a14="http://schemas.microsoft.com/office/drawing/2010/main">
                <a:gradFill rotWithShape="0">
                  <a:gsLst>
                    <a:gs pos="0">
                      <a:srgbClr val="DBFDE8"/>
                    </a:gs>
                    <a:gs pos="100000">
                      <a:srgbClr val="DBFDE8">
                        <a:gamma/>
                        <a:shade val="69804"/>
                        <a:invGamma/>
                      </a:srgb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9091" rIns="18181" bIns="9091">
            <a:spAutoFit/>
          </a:bodyPr>
          <a:lstStyle>
            <a:lvl1pPr defTabSz="182563">
              <a:defRPr>
                <a:solidFill>
                  <a:schemeClr val="tx1"/>
                </a:solidFill>
                <a:latin typeface="Arial" panose="020B0604020202020204" pitchFamily="34" charset="0"/>
              </a:defRPr>
            </a:lvl1pPr>
            <a:lvl2pPr marL="90488" defTabSz="182563">
              <a:defRPr>
                <a:solidFill>
                  <a:schemeClr val="tx1"/>
                </a:solidFill>
                <a:latin typeface="Arial" panose="020B0604020202020204" pitchFamily="34" charset="0"/>
              </a:defRPr>
            </a:lvl2pPr>
            <a:lvl3pPr marL="182563" defTabSz="182563">
              <a:defRPr>
                <a:solidFill>
                  <a:schemeClr val="tx1"/>
                </a:solidFill>
                <a:latin typeface="Arial" panose="020B0604020202020204" pitchFamily="34" charset="0"/>
              </a:defRPr>
            </a:lvl3pPr>
            <a:lvl4pPr marL="273050" defTabSz="182563">
              <a:defRPr>
                <a:solidFill>
                  <a:schemeClr val="tx1"/>
                </a:solidFill>
                <a:latin typeface="Arial" panose="020B0604020202020204" pitchFamily="34" charset="0"/>
              </a:defRPr>
            </a:lvl4pPr>
            <a:lvl5pPr marL="363538" defTabSz="182563">
              <a:defRPr>
                <a:solidFill>
                  <a:schemeClr val="tx1"/>
                </a:solidFill>
                <a:latin typeface="Arial" panose="020B0604020202020204" pitchFamily="34" charset="0"/>
              </a:defRPr>
            </a:lvl5pPr>
            <a:lvl6pPr marL="820738" defTabSz="182563" fontAlgn="base">
              <a:spcBef>
                <a:spcPct val="0"/>
              </a:spcBef>
              <a:spcAft>
                <a:spcPct val="0"/>
              </a:spcAft>
              <a:defRPr>
                <a:solidFill>
                  <a:schemeClr val="tx1"/>
                </a:solidFill>
                <a:latin typeface="Arial" panose="020B0604020202020204" pitchFamily="34" charset="0"/>
              </a:defRPr>
            </a:lvl6pPr>
            <a:lvl7pPr marL="1277938" defTabSz="182563" fontAlgn="base">
              <a:spcBef>
                <a:spcPct val="0"/>
              </a:spcBef>
              <a:spcAft>
                <a:spcPct val="0"/>
              </a:spcAft>
              <a:defRPr>
                <a:solidFill>
                  <a:schemeClr val="tx1"/>
                </a:solidFill>
                <a:latin typeface="Arial" panose="020B0604020202020204" pitchFamily="34" charset="0"/>
              </a:defRPr>
            </a:lvl7pPr>
            <a:lvl8pPr marL="1735138" defTabSz="182563" fontAlgn="base">
              <a:spcBef>
                <a:spcPct val="0"/>
              </a:spcBef>
              <a:spcAft>
                <a:spcPct val="0"/>
              </a:spcAft>
              <a:defRPr>
                <a:solidFill>
                  <a:schemeClr val="tx1"/>
                </a:solidFill>
                <a:latin typeface="Arial" panose="020B0604020202020204" pitchFamily="34" charset="0"/>
              </a:defRPr>
            </a:lvl8pPr>
            <a:lvl9pPr marL="2192338" defTabSz="182563" fontAlgn="base">
              <a:spcBef>
                <a:spcPct val="0"/>
              </a:spcBef>
              <a:spcAft>
                <a:spcPct val="0"/>
              </a:spcAft>
              <a:defRPr>
                <a:solidFill>
                  <a:schemeClr val="tx1"/>
                </a:solidFill>
                <a:latin typeface="Arial" panose="020B0604020202020204" pitchFamily="34" charset="0"/>
              </a:defRPr>
            </a:lvl9pPr>
          </a:lstStyle>
          <a:p>
            <a:pPr marL="0" marR="0" lvl="0" indent="0" algn="ctr" defTabSz="182563" rtl="0" eaLnBrk="1" fontAlgn="base" latinLnBrk="0" hangingPunct="1">
              <a:lnSpc>
                <a:spcPct val="70000"/>
              </a:lnSpc>
              <a:spcBef>
                <a:spcPct val="50000"/>
              </a:spcBef>
              <a:spcAft>
                <a:spcPct val="0"/>
              </a:spcAft>
              <a:buClrTx/>
              <a:buSzTx/>
              <a:buFontTx/>
              <a:buNone/>
              <a:tabLst/>
              <a:defRPr/>
            </a:pPr>
            <a:endParaRPr kumimoji="0" lang="en-US" altLang="zh-CN" sz="200" b="1" i="0" u="none" strike="noStrike" kern="1200" cap="none" spc="0" normalizeH="0" baseline="0" noProof="0">
              <a:ln>
                <a:noFill/>
              </a:ln>
              <a:solidFill>
                <a:srgbClr val="01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182563"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 Web Site of Global Ocean Data Assimilation System (GODAS)</a:t>
            </a:r>
          </a:p>
          <a:p>
            <a:pPr marL="0" marR="0" lvl="0" indent="0" algn="ctr" defTabSz="182563" rtl="0" eaLnBrk="1" fontAlgn="base" latinLnBrk="0" hangingPunct="1">
              <a:lnSpc>
                <a:spcPct val="110000"/>
              </a:lnSpc>
              <a:spcBef>
                <a:spcPct val="0"/>
              </a:spcBef>
              <a:spcAft>
                <a:spcPct val="0"/>
              </a:spcAft>
              <a:buClrTx/>
              <a:buSzTx/>
              <a:buFontTx/>
              <a:buNone/>
              <a:tabLst/>
              <a:defRPr/>
            </a:pPr>
            <a:r>
              <a:rPr kumimoji="0" lang="en-US" altLang="zh-CN" sz="900" b="1"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http://www.cpc.ncep.noaa.gov/products/GODAS</a:t>
            </a:r>
          </a:p>
          <a:p>
            <a:pPr marL="0" marR="0" lvl="0" indent="0" algn="ctr" defTabSz="182563" rtl="0" eaLnBrk="1" fontAlgn="base" latinLnBrk="0" hangingPunct="1">
              <a:lnSpc>
                <a:spcPct val="110000"/>
              </a:lnSpc>
              <a:spcBef>
                <a:spcPct val="0"/>
              </a:spcBef>
              <a:spcAft>
                <a:spcPct val="0"/>
              </a:spcAft>
              <a:buClrTx/>
              <a:buSzTx/>
              <a:buFontTx/>
              <a:buNone/>
              <a:tabLst/>
              <a:defRPr/>
            </a:pPr>
            <a:r>
              <a:rPr kumimoji="0" lang="en-US" altLang="zh-CN" sz="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Boyin Huang, Yan Xue, and David Behringer</a:t>
            </a:r>
          </a:p>
          <a:p>
            <a:pPr marL="0" marR="0" lvl="0" indent="0" algn="ctr"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Climate Prediction Center/NCEP/NOAA</a:t>
            </a:r>
          </a:p>
        </p:txBody>
      </p:sp>
      <p:pic>
        <p:nvPicPr>
          <p:cNvPr id="3101" name="Picture 29">
            <a:extLst>
              <a:ext uri="{FF2B5EF4-FFF2-40B4-BE49-F238E27FC236}">
                <a16:creationId xmlns:a16="http://schemas.microsoft.com/office/drawing/2014/main" id="{D0070280-C0B6-72D0-8E25-ED55135C5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190500"/>
            <a:ext cx="393700" cy="433388"/>
          </a:xfrm>
          <a:prstGeom prst="rect">
            <a:avLst/>
          </a:prstGeom>
          <a:noFill/>
          <a:extLst>
            <a:ext uri="{909E8E84-426E-40DD-AFC4-6F175D3DCCD1}">
              <a14:hiddenFill xmlns:a14="http://schemas.microsoft.com/office/drawing/2010/main">
                <a:solidFill>
                  <a:srgbClr val="FFFFFF"/>
                </a:solidFill>
              </a14:hiddenFill>
            </a:ext>
          </a:extLst>
        </p:spPr>
      </p:pic>
      <p:sp>
        <p:nvSpPr>
          <p:cNvPr id="3320" name="Text Box 248">
            <a:extLst>
              <a:ext uri="{FF2B5EF4-FFF2-40B4-BE49-F238E27FC236}">
                <a16:creationId xmlns:a16="http://schemas.microsoft.com/office/drawing/2014/main" id="{40B1BF0B-7DB9-0C93-B22F-CD48E6879780}"/>
              </a:ext>
            </a:extLst>
          </p:cNvPr>
          <p:cNvSpPr txBox="1">
            <a:spLocks noChangeArrowheads="1"/>
          </p:cNvSpPr>
          <p:nvPr/>
        </p:nvSpPr>
        <p:spPr bwMode="auto">
          <a:xfrm>
            <a:off x="2438400" y="4495800"/>
            <a:ext cx="19050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 GODAS web site</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web site </a:t>
            </a:r>
            <a:r>
              <a:rPr kumimoji="0" lang="en-US" altLang="zh-CN" sz="600" b="0"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http://www.cpc.ncep.noaa.gov/products/GODAS</a:t>
            </a: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is designed for users to easily access visualized GODAS products. Users can browse the web site and select appropriate variables such as shown below. Users can access original binary data at</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http://cfs.ncep.noaa.gov/cfs/godas</a:t>
            </a: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3322" name="Text Box 250">
            <a:extLst>
              <a:ext uri="{FF2B5EF4-FFF2-40B4-BE49-F238E27FC236}">
                <a16:creationId xmlns:a16="http://schemas.microsoft.com/office/drawing/2014/main" id="{682F4904-8A46-3B6F-BF9C-F23A8CBE1973}"/>
              </a:ext>
            </a:extLst>
          </p:cNvPr>
          <p:cNvSpPr txBox="1">
            <a:spLocks noChangeArrowheads="1"/>
          </p:cNvSpPr>
          <p:nvPr/>
        </p:nvSpPr>
        <p:spPr bwMode="auto">
          <a:xfrm>
            <a:off x="7010400" y="3105150"/>
            <a:ext cx="3417795" cy="2241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319088" indent="-90488" defTabSz="182563">
              <a:defRPr>
                <a:solidFill>
                  <a:schemeClr val="tx1"/>
                </a:solidFill>
                <a:latin typeface="Arial" panose="020B0604020202020204" pitchFamily="34" charset="0"/>
              </a:defRPr>
            </a:lvl2pPr>
            <a:lvl3pPr marL="523875" indent="-90488" defTabSz="182563">
              <a:defRPr>
                <a:solidFill>
                  <a:schemeClr val="tx1"/>
                </a:solidFill>
                <a:latin typeface="Arial" panose="020B0604020202020204" pitchFamily="34" charset="0"/>
              </a:defRPr>
            </a:lvl3pPr>
            <a:lvl4pPr marL="730250" indent="-92075" defTabSz="182563">
              <a:defRPr>
                <a:solidFill>
                  <a:schemeClr val="tx1"/>
                </a:solidFill>
                <a:latin typeface="Arial" panose="020B0604020202020204" pitchFamily="34" charset="0"/>
              </a:defRPr>
            </a:lvl4pPr>
            <a:lvl5pPr marL="935038" indent="-90488" defTabSz="182563">
              <a:defRPr>
                <a:solidFill>
                  <a:schemeClr val="tx1"/>
                </a:solidFill>
                <a:latin typeface="Arial" panose="020B0604020202020204" pitchFamily="34" charset="0"/>
              </a:defRPr>
            </a:lvl5pPr>
            <a:lvl6pPr marL="1392238" indent="-90488" defTabSz="182563" fontAlgn="base">
              <a:spcBef>
                <a:spcPct val="0"/>
              </a:spcBef>
              <a:spcAft>
                <a:spcPct val="0"/>
              </a:spcAft>
              <a:defRPr>
                <a:solidFill>
                  <a:schemeClr val="tx1"/>
                </a:solidFill>
                <a:latin typeface="Arial" panose="020B0604020202020204" pitchFamily="34" charset="0"/>
              </a:defRPr>
            </a:lvl6pPr>
            <a:lvl7pPr marL="1849438" indent="-90488" defTabSz="182563" fontAlgn="base">
              <a:spcBef>
                <a:spcPct val="0"/>
              </a:spcBef>
              <a:spcAft>
                <a:spcPct val="0"/>
              </a:spcAft>
              <a:defRPr>
                <a:solidFill>
                  <a:schemeClr val="tx1"/>
                </a:solidFill>
                <a:latin typeface="Arial" panose="020B0604020202020204" pitchFamily="34" charset="0"/>
              </a:defRPr>
            </a:lvl7pPr>
            <a:lvl8pPr marL="2306638" indent="-90488" defTabSz="182563" fontAlgn="base">
              <a:spcBef>
                <a:spcPct val="0"/>
              </a:spcBef>
              <a:spcAft>
                <a:spcPct val="0"/>
              </a:spcAft>
              <a:defRPr>
                <a:solidFill>
                  <a:schemeClr val="tx1"/>
                </a:solidFill>
                <a:latin typeface="Arial" panose="020B0604020202020204" pitchFamily="34" charset="0"/>
              </a:defRPr>
            </a:lvl8pPr>
            <a:lvl9pPr marL="276383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0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 Summary</a:t>
            </a:r>
            <a:r>
              <a:rPr kumimoji="0" lang="en-US" altLang="zh-CN" sz="7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182563" rtl="0" eaLnBrk="1" fontAlgn="base" latinLnBrk="0" hangingPunct="1">
              <a:lnSpc>
                <a:spcPct val="10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web site is sponsored by Office of Climate Observation of NOAA, and is intended to</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Gain a broader dissemination of GODAS data products</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Provide real-time monitoring of ocean climate variability</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Assess effectiveness of ocean observing system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Compare with other ocean analyses</a:t>
            </a:r>
          </a:p>
          <a:p>
            <a:pPr marL="0" marR="0" lvl="0" indent="0" algn="l" defTabSz="182563" rtl="0" eaLnBrk="1" fontAlgn="base" latinLnBrk="0" hangingPunct="1">
              <a:lnSpc>
                <a:spcPct val="10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Please visit the GODAS web site at http://www.cpc.ncep.noaa.gov/products/GODAS, and contact boyin.huang@noaa.gov, yan.xue@noaa.gov, or david.behringer@noaa.gov for more information.</a:t>
            </a:r>
          </a:p>
        </p:txBody>
      </p:sp>
      <p:sp>
        <p:nvSpPr>
          <p:cNvPr id="3323" name="Text Box 251">
            <a:extLst>
              <a:ext uri="{FF2B5EF4-FFF2-40B4-BE49-F238E27FC236}">
                <a16:creationId xmlns:a16="http://schemas.microsoft.com/office/drawing/2014/main" id="{DA09E3DC-EE4B-739E-DC8D-54E2E7CB4C73}"/>
              </a:ext>
            </a:extLst>
          </p:cNvPr>
          <p:cNvSpPr txBox="1">
            <a:spLocks noChangeArrowheads="1"/>
          </p:cNvSpPr>
          <p:nvPr/>
        </p:nvSpPr>
        <p:spPr bwMode="auto">
          <a:xfrm>
            <a:off x="228600" y="2159000"/>
            <a:ext cx="198120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 GODAS</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GODAS is based on the GFDL MOM3. The model domain extends from 70°S to 65°N and has a resolution of 1° by 1° enhanced to 1/3° between 10ºS and 10ºN. The model has 40 levels with a 10 meter resolution in the upper 200 meters.</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GODAS is forced by the momentum flux, heat flux and fresh water flux from the NCEP atmospheric Reanalysis 2 (R2). In addition the temperature in the top model level is relaxed to weekly analyses of observed sea surface temperature (SST), while the surface salinity is relaxed to annual salinity climatology.</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GODAS assimilates temperature profiles from XBTs, TAO/TRITON/PIRATA moorings, and Argo profiling floats. It also assimilates synthetic salinity profiles. The assimilation method is the 3DVAR scheme.</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Comparing with observations, the temperature in GODAS is better than that in RA6, and the sea surface height in GODAS between 1990 and 2003 is as good as or better than that in RA6. </a:t>
            </a:r>
          </a:p>
        </p:txBody>
      </p:sp>
      <p:sp>
        <p:nvSpPr>
          <p:cNvPr id="3324" name="Text Box 252">
            <a:extLst>
              <a:ext uri="{FF2B5EF4-FFF2-40B4-BE49-F238E27FC236}">
                <a16:creationId xmlns:a16="http://schemas.microsoft.com/office/drawing/2014/main" id="{D2809D11-3CB1-EA5F-36C3-D5DC52E7F466}"/>
              </a:ext>
            </a:extLst>
          </p:cNvPr>
          <p:cNvSpPr txBox="1">
            <a:spLocks noChangeArrowheads="1"/>
          </p:cNvSpPr>
          <p:nvPr/>
        </p:nvSpPr>
        <p:spPr bwMode="auto">
          <a:xfrm>
            <a:off x="228600" y="4486275"/>
            <a:ext cx="19812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 GODAS products</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web site provides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2-Dimensional surface and other oceanic variables such as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winds, surface net heat flux, freshwater flux, SST, mixed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layer depth, 20ºC isotherm depth, sea level height, heat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content of upper 300-meter, etc.</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3-Dimensional ocean temperature, zonal current, and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meridional current.</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products are categorized into</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Monthly (January-December) and annual climatology.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Monthly averages from January 1979 to September 2005, and</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Pentad averages from January 1979 to September 2005.</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web site visualized these products at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Ocean surface (longitude-latitude plots),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Latitudinal sections (longitude-depth and longitude-time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plots),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Longitudinal sections and zonal averages (latitude-depth </a:t>
            </a: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plots). </a:t>
            </a:r>
          </a:p>
          <a:p>
            <a:pPr marL="0" marR="0" lvl="0" indent="0" algn="l" defTabSz="182563" rtl="0" eaLnBrk="1" fontAlgn="base" latinLnBrk="0" hangingPunct="1">
              <a:lnSpc>
                <a:spcPct val="110000"/>
              </a:lnSpc>
              <a:spcBef>
                <a:spcPct val="0"/>
              </a:spcBef>
              <a:spcAft>
                <a:spcPct val="0"/>
              </a:spcAft>
              <a:buClrTx/>
              <a:buSzTx/>
              <a:buFontTx/>
              <a:buChar char="•"/>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Animations of these plots.</a:t>
            </a:r>
          </a:p>
        </p:txBody>
      </p:sp>
      <p:sp>
        <p:nvSpPr>
          <p:cNvPr id="3337" name="Line 265">
            <a:extLst>
              <a:ext uri="{FF2B5EF4-FFF2-40B4-BE49-F238E27FC236}">
                <a16:creationId xmlns:a16="http://schemas.microsoft.com/office/drawing/2014/main" id="{32FE0D18-C55B-7A51-20CA-3E6974A37783}"/>
              </a:ext>
            </a:extLst>
          </p:cNvPr>
          <p:cNvSpPr>
            <a:spLocks noChangeShapeType="1"/>
          </p:cNvSpPr>
          <p:nvPr/>
        </p:nvSpPr>
        <p:spPr bwMode="auto">
          <a:xfrm>
            <a:off x="1828800" y="6400800"/>
            <a:ext cx="7086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48" name="Text Box 276">
            <a:extLst>
              <a:ext uri="{FF2B5EF4-FFF2-40B4-BE49-F238E27FC236}">
                <a16:creationId xmlns:a16="http://schemas.microsoft.com/office/drawing/2014/main" id="{C0DD8D1C-294D-2A8C-DE5B-800340BF2B25}"/>
              </a:ext>
            </a:extLst>
          </p:cNvPr>
          <p:cNvSpPr txBox="1">
            <a:spLocks noChangeArrowheads="1"/>
          </p:cNvSpPr>
          <p:nvPr/>
        </p:nvSpPr>
        <p:spPr bwMode="auto">
          <a:xfrm>
            <a:off x="4724400" y="2692400"/>
            <a:ext cx="19050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7.1. GODAS validation-1</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GODAS products exhibit certain biases. The climatological annual SST anomalies indicate SST deviations from Optimal Interpolation SST were less than 0.2ºC in most of the tropical oceans. However, cold biases can be identified in the tropics oceans, and warm biases are strong in the coastal oceans and the Southern Ocean.</a:t>
            </a:r>
          </a:p>
        </p:txBody>
      </p:sp>
      <p:pic>
        <p:nvPicPr>
          <p:cNvPr id="3349" name="Picture 277">
            <a:extLst>
              <a:ext uri="{FF2B5EF4-FFF2-40B4-BE49-F238E27FC236}">
                <a16:creationId xmlns:a16="http://schemas.microsoft.com/office/drawing/2014/main" id="{3C6753EC-BE47-7BEF-8DAE-0A362FD10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356" t="10817" r="6085" b="7878"/>
          <a:stretch>
            <a:fillRect/>
          </a:stretch>
        </p:blipFill>
        <p:spPr bwMode="auto">
          <a:xfrm>
            <a:off x="4870450" y="3529013"/>
            <a:ext cx="1454150" cy="1068387"/>
          </a:xfrm>
          <a:prstGeom prst="rect">
            <a:avLst/>
          </a:prstGeom>
          <a:noFill/>
          <a:extLst>
            <a:ext uri="{909E8E84-426E-40DD-AFC4-6F175D3DCCD1}">
              <a14:hiddenFill xmlns:a14="http://schemas.microsoft.com/office/drawing/2010/main">
                <a:solidFill>
                  <a:srgbClr val="FFFFFF"/>
                </a:solidFill>
              </a14:hiddenFill>
            </a:ext>
          </a:extLst>
        </p:spPr>
      </p:pic>
      <p:sp>
        <p:nvSpPr>
          <p:cNvPr id="3350" name="Text Box 278">
            <a:extLst>
              <a:ext uri="{FF2B5EF4-FFF2-40B4-BE49-F238E27FC236}">
                <a16:creationId xmlns:a16="http://schemas.microsoft.com/office/drawing/2014/main" id="{FC82DC2B-CFE9-8F31-2875-A645E98812AF}"/>
              </a:ext>
            </a:extLst>
          </p:cNvPr>
          <p:cNvSpPr txBox="1">
            <a:spLocks noChangeArrowheads="1"/>
          </p:cNvSpPr>
          <p:nvPr/>
        </p:nvSpPr>
        <p:spPr bwMode="auto">
          <a:xfrm>
            <a:off x="4724400" y="4800600"/>
            <a:ext cx="190500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5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7.2. GODAS validation-2</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1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biases may be time-dependent. As indicated below, tropical surface oceans of the GODAS exhibits warm biases before 1990 and cold biases after 1990, which might be associated with large increases in TAO observations as proposed by Xue and Behringer (2005).</a:t>
            </a:r>
          </a:p>
        </p:txBody>
      </p:sp>
      <p:pic>
        <p:nvPicPr>
          <p:cNvPr id="3351" name="Picture 279">
            <a:extLst>
              <a:ext uri="{FF2B5EF4-FFF2-40B4-BE49-F238E27FC236}">
                <a16:creationId xmlns:a16="http://schemas.microsoft.com/office/drawing/2014/main" id="{B3483FDB-F092-8D6E-E643-A1C8605D19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812" t="9758" r="6812" b="5879"/>
          <a:stretch>
            <a:fillRect/>
          </a:stretch>
        </p:blipFill>
        <p:spPr bwMode="auto">
          <a:xfrm>
            <a:off x="4894263" y="5549900"/>
            <a:ext cx="1481137" cy="1119188"/>
          </a:xfrm>
          <a:prstGeom prst="rect">
            <a:avLst/>
          </a:prstGeom>
          <a:noFill/>
          <a:extLst>
            <a:ext uri="{909E8E84-426E-40DD-AFC4-6F175D3DCCD1}">
              <a14:hiddenFill xmlns:a14="http://schemas.microsoft.com/office/drawing/2010/main">
                <a:solidFill>
                  <a:srgbClr val="FFFFFF"/>
                </a:solidFill>
              </a14:hiddenFill>
            </a:ext>
          </a:extLst>
        </p:spPr>
      </p:pic>
      <p:sp>
        <p:nvSpPr>
          <p:cNvPr id="3355" name="Text Box 283">
            <a:extLst>
              <a:ext uri="{FF2B5EF4-FFF2-40B4-BE49-F238E27FC236}">
                <a16:creationId xmlns:a16="http://schemas.microsoft.com/office/drawing/2014/main" id="{3DDBBA37-50BA-3CD0-4AD8-1DF760FD8FA9}"/>
              </a:ext>
            </a:extLst>
          </p:cNvPr>
          <p:cNvSpPr txBox="1">
            <a:spLocks noChangeArrowheads="1"/>
          </p:cNvSpPr>
          <p:nvPr/>
        </p:nvSpPr>
        <p:spPr bwMode="auto">
          <a:xfrm>
            <a:off x="7010400" y="762000"/>
            <a:ext cx="19050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5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7.3. GODAS validation-3</a:t>
            </a:r>
          </a:p>
          <a:p>
            <a:pPr marL="0" marR="0" lvl="0" indent="0" algn="l" defTabSz="182563" rtl="0" eaLnBrk="1" fontAlgn="base" latinLnBrk="0" hangingPunct="1">
              <a:lnSpc>
                <a:spcPct val="150000"/>
              </a:lnSpc>
              <a:spcBef>
                <a:spcPct val="0"/>
              </a:spcBef>
              <a:spcAft>
                <a:spcPct val="0"/>
              </a:spcAft>
              <a:buClrTx/>
              <a:buSzTx/>
              <a:buFontTx/>
              <a:buNone/>
              <a:tabLst/>
              <a:defRPr/>
            </a:pPr>
            <a:endParaRPr kumimoji="0" lang="en-US" altLang="zh-CN" sz="1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biases may also be season-dependent. The SST deviations from OISST near 50ºN indicate the North Pacific is generally colder in winter and warmer in summer than observations. Similar biases were also found in the North Atlantic and the Southern Ocean.</a:t>
            </a:r>
          </a:p>
        </p:txBody>
      </p:sp>
      <p:pic>
        <p:nvPicPr>
          <p:cNvPr id="3357" name="Picture 285">
            <a:extLst>
              <a:ext uri="{FF2B5EF4-FFF2-40B4-BE49-F238E27FC236}">
                <a16:creationId xmlns:a16="http://schemas.microsoft.com/office/drawing/2014/main" id="{E39F69BC-FA61-8CAC-CE84-0ED13D8E79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812" t="8818" r="6085" b="5879"/>
          <a:stretch>
            <a:fillRect/>
          </a:stretch>
        </p:blipFill>
        <p:spPr bwMode="auto">
          <a:xfrm>
            <a:off x="7162800" y="1608138"/>
            <a:ext cx="1498600" cy="1135062"/>
          </a:xfrm>
          <a:prstGeom prst="rect">
            <a:avLst/>
          </a:prstGeom>
          <a:noFill/>
          <a:extLst>
            <a:ext uri="{909E8E84-426E-40DD-AFC4-6F175D3DCCD1}">
              <a14:hiddenFill xmlns:a14="http://schemas.microsoft.com/office/drawing/2010/main">
                <a:solidFill>
                  <a:srgbClr val="FFFFFF"/>
                </a:solidFill>
              </a14:hiddenFill>
            </a:ext>
          </a:extLst>
        </p:spPr>
      </p:pic>
      <p:sp>
        <p:nvSpPr>
          <p:cNvPr id="3358" name="Text Box 286">
            <a:extLst>
              <a:ext uri="{FF2B5EF4-FFF2-40B4-BE49-F238E27FC236}">
                <a16:creationId xmlns:a16="http://schemas.microsoft.com/office/drawing/2014/main" id="{427F2166-48AE-AD41-56E3-25D0FCB6A54E}"/>
              </a:ext>
            </a:extLst>
          </p:cNvPr>
          <p:cNvSpPr txBox="1">
            <a:spLocks noChangeArrowheads="1"/>
          </p:cNvSpPr>
          <p:nvPr/>
        </p:nvSpPr>
        <p:spPr bwMode="auto">
          <a:xfrm>
            <a:off x="4724400" y="762000"/>
            <a:ext cx="19050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2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6. Web site updated at real-time</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Visualized monthly and pentad averages are updated at real-time as indicated in the following example for 20ºC isotherm depth anomaly in 2005, where east-propagating Kelvin wave activities were evident.</a:t>
            </a:r>
          </a:p>
        </p:txBody>
      </p:sp>
      <p:pic>
        <p:nvPicPr>
          <p:cNvPr id="3359" name="Picture 287">
            <a:extLst>
              <a:ext uri="{FF2B5EF4-FFF2-40B4-BE49-F238E27FC236}">
                <a16:creationId xmlns:a16="http://schemas.microsoft.com/office/drawing/2014/main" id="{DFE7124C-4196-53A3-97DF-28CA569A95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356" t="9758" r="4541" b="5879"/>
          <a:stretch>
            <a:fillRect/>
          </a:stretch>
        </p:blipFill>
        <p:spPr bwMode="auto">
          <a:xfrm>
            <a:off x="4876800" y="1371600"/>
            <a:ext cx="1490663" cy="1114425"/>
          </a:xfrm>
          <a:prstGeom prst="rect">
            <a:avLst/>
          </a:prstGeom>
          <a:noFill/>
          <a:extLst>
            <a:ext uri="{909E8E84-426E-40DD-AFC4-6F175D3DCCD1}">
              <a14:hiddenFill xmlns:a14="http://schemas.microsoft.com/office/drawing/2010/main">
                <a:solidFill>
                  <a:srgbClr val="FFFFFF"/>
                </a:solidFill>
              </a14:hiddenFill>
            </a:ext>
          </a:extLst>
        </p:spPr>
      </p:pic>
      <p:sp>
        <p:nvSpPr>
          <p:cNvPr id="3360" name="Text Box 288">
            <a:extLst>
              <a:ext uri="{FF2B5EF4-FFF2-40B4-BE49-F238E27FC236}">
                <a16:creationId xmlns:a16="http://schemas.microsoft.com/office/drawing/2014/main" id="{3574EF33-51BF-3234-0448-A29FF77C52BA}"/>
              </a:ext>
            </a:extLst>
          </p:cNvPr>
          <p:cNvSpPr txBox="1">
            <a:spLocks noChangeArrowheads="1"/>
          </p:cNvSpPr>
          <p:nvPr/>
        </p:nvSpPr>
        <p:spPr bwMode="auto">
          <a:xfrm>
            <a:off x="2408238" y="777875"/>
            <a:ext cx="1935162" cy="812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defTabSz="182563">
              <a:defRPr>
                <a:solidFill>
                  <a:schemeClr val="tx1"/>
                </a:solidFill>
                <a:latin typeface="Arial" panose="020B0604020202020204" pitchFamily="34" charset="0"/>
              </a:defRPr>
            </a:lvl1pPr>
            <a:lvl2pPr marL="193675" indent="-90488" defTabSz="182563">
              <a:defRPr>
                <a:solidFill>
                  <a:schemeClr val="tx1"/>
                </a:solidFill>
                <a:latin typeface="Arial" panose="020B0604020202020204" pitchFamily="34" charset="0"/>
              </a:defRPr>
            </a:lvl2pPr>
            <a:lvl3pPr marL="307975" indent="-90488" defTabSz="182563">
              <a:defRPr>
                <a:solidFill>
                  <a:schemeClr val="tx1"/>
                </a:solidFill>
                <a:latin typeface="Arial" panose="020B0604020202020204" pitchFamily="34" charset="0"/>
              </a:defRPr>
            </a:lvl3pPr>
            <a:lvl4pPr marL="422275" indent="-92075" defTabSz="182563">
              <a:defRPr>
                <a:solidFill>
                  <a:schemeClr val="tx1"/>
                </a:solidFill>
                <a:latin typeface="Arial" panose="020B0604020202020204" pitchFamily="34" charset="0"/>
              </a:defRPr>
            </a:lvl4pPr>
            <a:lvl5pPr marL="534988" indent="-90488" defTabSz="182563">
              <a:defRPr>
                <a:solidFill>
                  <a:schemeClr val="tx1"/>
                </a:solidFill>
                <a:latin typeface="Arial" panose="020B0604020202020204" pitchFamily="34" charset="0"/>
              </a:defRPr>
            </a:lvl5pPr>
            <a:lvl6pPr marL="992188" indent="-90488" defTabSz="182563" fontAlgn="base">
              <a:spcBef>
                <a:spcPct val="0"/>
              </a:spcBef>
              <a:spcAft>
                <a:spcPct val="0"/>
              </a:spcAft>
              <a:defRPr>
                <a:solidFill>
                  <a:schemeClr val="tx1"/>
                </a:solidFill>
                <a:latin typeface="Arial" panose="020B0604020202020204" pitchFamily="34" charset="0"/>
              </a:defRPr>
            </a:lvl6pPr>
            <a:lvl7pPr marL="1449388" indent="-90488" defTabSz="182563" fontAlgn="base">
              <a:spcBef>
                <a:spcPct val="0"/>
              </a:spcBef>
              <a:spcAft>
                <a:spcPct val="0"/>
              </a:spcAft>
              <a:defRPr>
                <a:solidFill>
                  <a:schemeClr val="tx1"/>
                </a:solidFill>
                <a:latin typeface="Arial" panose="020B0604020202020204" pitchFamily="34" charset="0"/>
              </a:defRPr>
            </a:lvl7pPr>
            <a:lvl8pPr marL="1906588" indent="-90488" defTabSz="182563" fontAlgn="base">
              <a:spcBef>
                <a:spcPct val="0"/>
              </a:spcBef>
              <a:spcAft>
                <a:spcPct val="0"/>
              </a:spcAft>
              <a:defRPr>
                <a:solidFill>
                  <a:schemeClr val="tx1"/>
                </a:solidFill>
                <a:latin typeface="Arial" panose="020B0604020202020204" pitchFamily="34" charset="0"/>
              </a:defRPr>
            </a:lvl8pPr>
            <a:lvl9pPr marL="2363788" indent="-90488" defTabSz="182563" fontAlgn="base">
              <a:spcBef>
                <a:spcPct val="0"/>
              </a:spcBef>
              <a:spcAft>
                <a:spcPct val="0"/>
              </a:spcAft>
              <a:defRPr>
                <a:solidFill>
                  <a:schemeClr val="tx1"/>
                </a:solidFill>
                <a:latin typeface="Arial" panose="020B0604020202020204" pitchFamily="34" charset="0"/>
              </a:defRPr>
            </a:lvl9pPr>
          </a:lstStyle>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 Temperature profiles assimilated in GODAS</a:t>
            </a:r>
          </a:p>
          <a:p>
            <a:pPr marL="0" marR="0" lvl="0" indent="0" algn="l" defTabSz="182563" rtl="0" eaLnBrk="1" fontAlgn="base" latinLnBrk="0" hangingPunct="1">
              <a:lnSpc>
                <a:spcPct val="11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182563" rtl="0" eaLnBrk="1" fontAlgn="base" latinLnBrk="0" hangingPunct="1">
              <a:lnSpc>
                <a:spcPct val="11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To show users the effectiveness of ocean observing system, temperature profile distributions and counts from XBT, TAO/TRITON/PIRATA, and Argo observations used in GODAS are illustrated in the following examples: the profile distribution in 2004 and profile counts from 1979 to 2005 at five latitudinal bands. </a:t>
            </a:r>
          </a:p>
        </p:txBody>
      </p:sp>
      <p:pic>
        <p:nvPicPr>
          <p:cNvPr id="3361" name="Picture 289">
            <a:extLst>
              <a:ext uri="{FF2B5EF4-FFF2-40B4-BE49-F238E27FC236}">
                <a16:creationId xmlns:a16="http://schemas.microsoft.com/office/drawing/2014/main" id="{701C87A3-7820-3783-4E24-9A5AADF68F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8356" t="6819" r="4541" b="11757"/>
          <a:stretch>
            <a:fillRect/>
          </a:stretch>
        </p:blipFill>
        <p:spPr bwMode="auto">
          <a:xfrm>
            <a:off x="2590800" y="1600200"/>
            <a:ext cx="1581150" cy="1141413"/>
          </a:xfrm>
          <a:prstGeom prst="rect">
            <a:avLst/>
          </a:prstGeom>
          <a:noFill/>
          <a:extLst>
            <a:ext uri="{909E8E84-426E-40DD-AFC4-6F175D3DCCD1}">
              <a14:hiddenFill xmlns:a14="http://schemas.microsoft.com/office/drawing/2010/main">
                <a:solidFill>
                  <a:srgbClr val="FFFFFF"/>
                </a:solidFill>
              </a14:hiddenFill>
            </a:ext>
          </a:extLst>
        </p:spPr>
      </p:pic>
      <p:pic>
        <p:nvPicPr>
          <p:cNvPr id="3362" name="Picture 290">
            <a:extLst>
              <a:ext uri="{FF2B5EF4-FFF2-40B4-BE49-F238E27FC236}">
                <a16:creationId xmlns:a16="http://schemas.microsoft.com/office/drawing/2014/main" id="{48A24ED9-2E62-1137-4314-69A48280F8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8824" t="9818" r="8940" b="25000"/>
          <a:stretch>
            <a:fillRect/>
          </a:stretch>
        </p:blipFill>
        <p:spPr bwMode="auto">
          <a:xfrm>
            <a:off x="2713038" y="2778125"/>
            <a:ext cx="1401762" cy="1438275"/>
          </a:xfrm>
          <a:prstGeom prst="rect">
            <a:avLst/>
          </a:prstGeom>
          <a:noFill/>
          <a:extLst>
            <a:ext uri="{909E8E84-426E-40DD-AFC4-6F175D3DCCD1}">
              <a14:hiddenFill xmlns:a14="http://schemas.microsoft.com/office/drawing/2010/main">
                <a:solidFill>
                  <a:srgbClr val="FFFFFF"/>
                </a:solidFill>
              </a14:hiddenFill>
            </a:ext>
          </a:extLst>
        </p:spPr>
      </p:pic>
      <p:sp>
        <p:nvSpPr>
          <p:cNvPr id="3363" name="Text Box 291">
            <a:extLst>
              <a:ext uri="{FF2B5EF4-FFF2-40B4-BE49-F238E27FC236}">
                <a16:creationId xmlns:a16="http://schemas.microsoft.com/office/drawing/2014/main" id="{D7ED3222-CAFF-C1D7-FD94-EF5C9D058952}"/>
              </a:ext>
            </a:extLst>
          </p:cNvPr>
          <p:cNvSpPr txBox="1">
            <a:spLocks noChangeArrowheads="1"/>
          </p:cNvSpPr>
          <p:nvPr/>
        </p:nvSpPr>
        <p:spPr bwMode="auto">
          <a:xfrm rot="-5400000">
            <a:off x="1985169" y="3477419"/>
            <a:ext cx="1243012"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Temperature profile numbers</a:t>
            </a:r>
          </a:p>
        </p:txBody>
      </p:sp>
      <p:sp>
        <p:nvSpPr>
          <p:cNvPr id="3364" name="Text Box 292">
            <a:extLst>
              <a:ext uri="{FF2B5EF4-FFF2-40B4-BE49-F238E27FC236}">
                <a16:creationId xmlns:a16="http://schemas.microsoft.com/office/drawing/2014/main" id="{91D086DC-1D69-5BF2-C839-9534E9B191ED}"/>
              </a:ext>
            </a:extLst>
          </p:cNvPr>
          <p:cNvSpPr txBox="1">
            <a:spLocks noChangeArrowheads="1"/>
          </p:cNvSpPr>
          <p:nvPr/>
        </p:nvSpPr>
        <p:spPr bwMode="auto">
          <a:xfrm>
            <a:off x="7010400" y="4876800"/>
            <a:ext cx="19050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181" tIns="18181" rIns="18181" bIns="18181">
            <a:spAutoFit/>
          </a:bodyPr>
          <a:lstStyle>
            <a:lvl1pPr marL="114300" indent="-114300" defTabSz="182563">
              <a:defRPr>
                <a:solidFill>
                  <a:schemeClr val="tx1"/>
                </a:solidFill>
                <a:latin typeface="Arial" panose="020B0604020202020204" pitchFamily="34" charset="0"/>
              </a:defRPr>
            </a:lvl1pPr>
            <a:lvl2pPr marL="319088" indent="-90488" defTabSz="182563">
              <a:defRPr>
                <a:solidFill>
                  <a:schemeClr val="tx1"/>
                </a:solidFill>
                <a:latin typeface="Arial" panose="020B0604020202020204" pitchFamily="34" charset="0"/>
              </a:defRPr>
            </a:lvl2pPr>
            <a:lvl3pPr marL="523875" indent="-90488" defTabSz="182563">
              <a:defRPr>
                <a:solidFill>
                  <a:schemeClr val="tx1"/>
                </a:solidFill>
                <a:latin typeface="Arial" panose="020B0604020202020204" pitchFamily="34" charset="0"/>
              </a:defRPr>
            </a:lvl3pPr>
            <a:lvl4pPr marL="730250" indent="-92075" defTabSz="182563">
              <a:defRPr>
                <a:solidFill>
                  <a:schemeClr val="tx1"/>
                </a:solidFill>
                <a:latin typeface="Arial" panose="020B0604020202020204" pitchFamily="34" charset="0"/>
              </a:defRPr>
            </a:lvl4pPr>
            <a:lvl5pPr marL="935038" indent="-90488" defTabSz="182563">
              <a:defRPr>
                <a:solidFill>
                  <a:schemeClr val="tx1"/>
                </a:solidFill>
                <a:latin typeface="Arial" panose="020B0604020202020204" pitchFamily="34" charset="0"/>
              </a:defRPr>
            </a:lvl5pPr>
            <a:lvl6pPr marL="1392238" indent="-90488" defTabSz="182563" fontAlgn="base">
              <a:spcBef>
                <a:spcPct val="0"/>
              </a:spcBef>
              <a:spcAft>
                <a:spcPct val="0"/>
              </a:spcAft>
              <a:defRPr>
                <a:solidFill>
                  <a:schemeClr val="tx1"/>
                </a:solidFill>
                <a:latin typeface="Arial" panose="020B0604020202020204" pitchFamily="34" charset="0"/>
              </a:defRPr>
            </a:lvl6pPr>
            <a:lvl7pPr marL="1849438" indent="-90488" defTabSz="182563" fontAlgn="base">
              <a:spcBef>
                <a:spcPct val="0"/>
              </a:spcBef>
              <a:spcAft>
                <a:spcPct val="0"/>
              </a:spcAft>
              <a:defRPr>
                <a:solidFill>
                  <a:schemeClr val="tx1"/>
                </a:solidFill>
                <a:latin typeface="Arial" panose="020B0604020202020204" pitchFamily="34" charset="0"/>
              </a:defRPr>
            </a:lvl7pPr>
            <a:lvl8pPr marL="2306638" indent="-90488" defTabSz="182563" fontAlgn="base">
              <a:spcBef>
                <a:spcPct val="0"/>
              </a:spcBef>
              <a:spcAft>
                <a:spcPct val="0"/>
              </a:spcAft>
              <a:defRPr>
                <a:solidFill>
                  <a:schemeClr val="tx1"/>
                </a:solidFill>
                <a:latin typeface="Arial" panose="020B0604020202020204" pitchFamily="34" charset="0"/>
              </a:defRPr>
            </a:lvl8pPr>
            <a:lvl9pPr marL="2763838" indent="-90488" defTabSz="182563" fontAlgn="base">
              <a:spcBef>
                <a:spcPct val="0"/>
              </a:spcBef>
              <a:spcAft>
                <a:spcPct val="0"/>
              </a:spcAft>
              <a:defRPr>
                <a:solidFill>
                  <a:schemeClr val="tx1"/>
                </a:solidFill>
                <a:latin typeface="Arial" panose="020B0604020202020204" pitchFamily="34" charset="0"/>
              </a:defRPr>
            </a:lvl9pPr>
          </a:lstStyle>
          <a:p>
            <a:pPr marL="114300" marR="0" lvl="0" indent="-114300" algn="l" defTabSz="182563" rtl="0" eaLnBrk="1" fontAlgn="base" latinLnBrk="0" hangingPunct="1">
              <a:lnSpc>
                <a:spcPct val="100000"/>
              </a:lnSpc>
              <a:spcBef>
                <a:spcPct val="0"/>
              </a:spcBef>
              <a:spcAft>
                <a:spcPct val="0"/>
              </a:spcAft>
              <a:buClrTx/>
              <a:buSzTx/>
              <a:buFontTx/>
              <a:buNone/>
              <a:tabLst/>
              <a:defRPr/>
            </a:pPr>
            <a:r>
              <a:rPr kumimoji="0" lang="en-US" altLang="zh-CN" sz="7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References</a:t>
            </a:r>
          </a:p>
          <a:p>
            <a:pPr marL="114300" marR="0" lvl="0" indent="-114300" algn="l" defTabSz="182563" rtl="0" eaLnBrk="1" fontAlgn="base" latinLnBrk="0" hangingPunct="1">
              <a:lnSpc>
                <a:spcPct val="100000"/>
              </a:lnSpc>
              <a:spcBef>
                <a:spcPct val="0"/>
              </a:spcBef>
              <a:spcAft>
                <a:spcPct val="0"/>
              </a:spcAft>
              <a:buClrTx/>
              <a:buSzTx/>
              <a:buFontTx/>
              <a:buNone/>
              <a:tabLst/>
              <a:defRPr/>
            </a:pPr>
            <a:endParaRPr kumimoji="0" lang="en-US" altLang="zh-CN" sz="3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14300" marR="0" lvl="0" indent="-114300" algn="l" defTabSz="182563" rtl="0" eaLnBrk="1" fontAlgn="base" latinLnBrk="0" hangingPunct="1">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Behringer, D.W., and Y. Xue, 2004: Evaluation of the global ocean data assimilation system at NCEP: The Pacific Ocean. Eighth Symposium on Integrated Observing and Assimilation Systems for Atmosphere, Oceans, and Land Surface, AMS 84th Annual Meeting, Washington State Convention and Trade Center, Seattle, Washington, 11-15.</a:t>
            </a:r>
          </a:p>
          <a:p>
            <a:pPr marL="114300" marR="0" lvl="0" indent="-114300" algn="l" defTabSz="182563" rtl="0" eaLnBrk="1" fontAlgn="base" latinLnBrk="0" hangingPunct="1">
              <a:lnSpc>
                <a:spcPct val="10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14300" marR="0" lvl="0" indent="-114300" algn="l" defTabSz="182563" rtl="0" eaLnBrk="1" fontAlgn="base" latinLnBrk="0" hangingPunct="1">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Ji, M., A. Leetmaa, and J. Derber, 1995: An ocean analysis system for seasonal to interannual climate studies. Mon. Wea. Rev., 123, 460-481.</a:t>
            </a:r>
          </a:p>
          <a:p>
            <a:pPr marL="114300" marR="0" lvl="0" indent="-114300" algn="l" defTabSz="182563" rtl="0" eaLnBrk="1" fontAlgn="base" latinLnBrk="0" hangingPunct="1">
              <a:lnSpc>
                <a:spcPct val="100000"/>
              </a:lnSpc>
              <a:spcBef>
                <a:spcPct val="0"/>
              </a:spcBef>
              <a:spcAft>
                <a:spcPct val="0"/>
              </a:spcAft>
              <a:buClrTx/>
              <a:buSzTx/>
              <a:buFontTx/>
              <a:buNone/>
              <a:tabLst/>
              <a:defRPr/>
            </a:pPr>
            <a:endParaRPr kumimoji="0" lang="en-US" altLang="zh-CN" sz="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14300" marR="0" lvl="0" indent="-114300" algn="l" defTabSz="182563" rtl="0" eaLnBrk="1" fontAlgn="base" latinLnBrk="0" hangingPunct="1">
              <a:lnSpc>
                <a:spcPct val="100000"/>
              </a:lnSpc>
              <a:spcBef>
                <a:spcPct val="0"/>
              </a:spcBef>
              <a:spcAft>
                <a:spcPct val="0"/>
              </a:spcAft>
              <a:buClrTx/>
              <a:buSzTx/>
              <a:buFontTx/>
              <a:buNone/>
              <a:tabLst/>
              <a:defRPr/>
            </a:pPr>
            <a:r>
              <a:rPr kumimoji="0" lang="en-US" altLang="zh-CN" sz="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Xue, Y., and Behringer, D.W., 2005: Operational global ocean data assimilation system at NCEP, to be submitted to BAMS.</a:t>
            </a:r>
          </a:p>
        </p:txBody>
      </p:sp>
      <p:pic>
        <p:nvPicPr>
          <p:cNvPr id="3377" name="Picture 305">
            <a:extLst>
              <a:ext uri="{FF2B5EF4-FFF2-40B4-BE49-F238E27FC236}">
                <a16:creationId xmlns:a16="http://schemas.microsoft.com/office/drawing/2014/main" id="{6564E441-6134-AE3A-8613-A2789DE2FE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8299" t="12267" r="18300" b="22267"/>
          <a:stretch>
            <a:fillRect/>
          </a:stretch>
        </p:blipFill>
        <p:spPr bwMode="auto">
          <a:xfrm>
            <a:off x="2514600" y="5543550"/>
            <a:ext cx="1682750" cy="1125538"/>
          </a:xfrm>
          <a:prstGeom prst="rect">
            <a:avLst/>
          </a:prstGeom>
          <a:noFill/>
          <a:extLst>
            <a:ext uri="{909E8E84-426E-40DD-AFC4-6F175D3DCCD1}">
              <a14:hiddenFill xmlns:a14="http://schemas.microsoft.com/office/drawing/2010/main">
                <a:solidFill>
                  <a:srgbClr val="FFFFFF"/>
                </a:solidFill>
              </a14:hiddenFill>
            </a:ext>
          </a:extLst>
        </p:spPr>
      </p:pic>
      <p:pic>
        <p:nvPicPr>
          <p:cNvPr id="3379" name="Picture 307">
            <a:hlinkClick r:id="rId11" action="ppaction://hlinkpres?slideindex=1&amp;slidetitle="/>
            <a:extLst>
              <a:ext uri="{FF2B5EF4-FFF2-40B4-BE49-F238E27FC236}">
                <a16:creationId xmlns:a16="http://schemas.microsoft.com/office/drawing/2014/main" id="{3485B1FD-1745-009A-3102-1BDB78A7DF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6263" y="158750"/>
            <a:ext cx="520700" cy="520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